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4045"/>
    <a:srgbClr val="467599"/>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4" autoAdjust="0"/>
    <p:restoredTop sz="94660"/>
  </p:normalViewPr>
  <p:slideViewPr>
    <p:cSldViewPr snapToGrid="0" showGuides="1">
      <p:cViewPr varScale="1">
        <p:scale>
          <a:sx n="80" d="100"/>
          <a:sy n="80" d="100"/>
        </p:scale>
        <p:origin x="1382"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6/2/2022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555336" y="2894570"/>
            <a:ext cx="5307925" cy="1862048"/>
          </a:xfrm>
          <a:prstGeom prst="rect">
            <a:avLst/>
          </a:prstGeom>
          <a:noFill/>
          <a:scene3d>
            <a:camera prst="orthographicFront">
              <a:rot lat="20651912" lon="861116" rev="7765"/>
            </a:camera>
            <a:lightRig rig="threePt" dir="t"/>
          </a:scene3d>
        </p:spPr>
        <p:txBody>
          <a:bodyPr wrap="square">
            <a:spAutoFit/>
          </a:bodyPr>
          <a:lstStyle/>
          <a:p>
            <a:pPr algn="l"/>
            <a:r>
              <a:rPr lang="en-PH" sz="115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88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624284" y="1652896"/>
            <a:ext cx="5957740" cy="1908215"/>
          </a:xfrm>
          <a:prstGeom prst="rect">
            <a:avLst/>
          </a:prstGeom>
          <a:noFill/>
          <a:scene3d>
            <a:camera prst="orthographicFront">
              <a:rot lat="20651912" lon="861116" rev="7765"/>
            </a:camera>
            <a:lightRig rig="threePt" dir="t"/>
          </a:scene3d>
        </p:spPr>
        <p:txBody>
          <a:bodyPr wrap="square">
            <a:spAutoFit/>
          </a:bodyPr>
          <a:lstStyle/>
          <a:p>
            <a:pPr algn="r"/>
            <a:r>
              <a:rPr lang="en-PH" sz="11800" spc="0" baseline="0" dirty="0">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SPECTRAL</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90000"/>
        </a:lnSpc>
        <a:spcBef>
          <a:spcPts val="500"/>
        </a:spcBef>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sv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E986B7-30A8-33CF-954F-20CD7C027A65}"/>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BD5E9908-F561-95B1-FDD2-F2B27AEAEA55}"/>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5" name="Picture 4" descr="A picture containing light, lit&#10;&#10;Description automatically generated">
            <a:extLst>
              <a:ext uri="{FF2B5EF4-FFF2-40B4-BE49-F238E27FC236}">
                <a16:creationId xmlns:a16="http://schemas.microsoft.com/office/drawing/2014/main" id="{E2A5B9CB-36CE-55F8-8D4D-B9C07A02B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03890"/>
            <a:ext cx="8229600" cy="2044478"/>
          </a:xfrm>
          <a:prstGeom prst="rect">
            <a:avLst/>
          </a:prstGeom>
        </p:spPr>
      </p:pic>
      <p:pic>
        <p:nvPicPr>
          <p:cNvPr id="6150" name="Picture 6">
            <a:extLst>
              <a:ext uri="{FF2B5EF4-FFF2-40B4-BE49-F238E27FC236}">
                <a16:creationId xmlns:a16="http://schemas.microsoft.com/office/drawing/2014/main" id="{B32E9F2D-F3B7-F489-C42B-138D6C74D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6524"/>
            <a:ext cx="6400800" cy="395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20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9050"/>
            <a:ext cx="9144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8196" name="Picture 4">
            <a:extLst>
              <a:ext uri="{FF2B5EF4-FFF2-40B4-BE49-F238E27FC236}">
                <a16:creationId xmlns:a16="http://schemas.microsoft.com/office/drawing/2014/main" id="{BF459900-F46F-96CC-F033-74B3E9033B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0" y="1289049"/>
            <a:ext cx="914400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0" y="3429000"/>
            <a:ext cx="9144000" cy="213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707B98-405B-4012-5CFB-78371B6DCC26}"/>
              </a:ext>
            </a:extLst>
          </p:cNvPr>
          <p:cNvSpPr>
            <a:spLocks noGrp="1"/>
          </p:cNvSpPr>
          <p:nvPr>
            <p:ph type="title"/>
          </p:nvPr>
        </p:nvSpPr>
        <p:spPr/>
        <p:txBody>
          <a:bodyPr/>
          <a:lstStyle/>
          <a:p>
            <a:r>
              <a:rPr lang="en-US" dirty="0"/>
              <a:t>Art Applications</a:t>
            </a:r>
          </a:p>
        </p:txBody>
      </p:sp>
      <p:sp>
        <p:nvSpPr>
          <p:cNvPr id="2" name="Footer Placeholder 1">
            <a:extLst>
              <a:ext uri="{FF2B5EF4-FFF2-40B4-BE49-F238E27FC236}">
                <a16:creationId xmlns:a16="http://schemas.microsoft.com/office/drawing/2014/main" id="{FB090E68-8080-96BD-20A9-63858DA1BEA9}"/>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50742CD-0EC5-9E4B-0804-9A19BE9EF884}"/>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4" name="Picture 8">
            <a:extLst>
              <a:ext uri="{FF2B5EF4-FFF2-40B4-BE49-F238E27FC236}">
                <a16:creationId xmlns:a16="http://schemas.microsoft.com/office/drawing/2014/main" id="{C35C1531-3C8E-BF00-B786-88301D87FB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0" y="1289050"/>
            <a:ext cx="914400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2EC9896-0216-E52F-4F6A-013ADF0DE2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0" y="3429000"/>
            <a:ext cx="9144000"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95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1F4F5-C6F4-7B1D-CD33-64FE462A99F5}"/>
              </a:ext>
            </a:extLst>
          </p:cNvPr>
          <p:cNvSpPr>
            <a:spLocks noGrp="1"/>
          </p:cNvSpPr>
          <p:nvPr>
            <p:ph type="body" idx="10"/>
          </p:nvPr>
        </p:nvSpPr>
        <p:spPr/>
        <p:txBody>
          <a:bodyPr>
            <a:normAutofit lnSpcReduction="10000"/>
          </a:bodyPr>
          <a:lstStyle/>
          <a:p>
            <a:r>
              <a:rPr lang="en-US"/>
              <a:t>Color information is affected by light source, object spectral property, and sensor sensitivity.</a:t>
            </a:r>
          </a:p>
          <a:p>
            <a:r>
              <a:rPr lang="en-US"/>
              <a:t>Spectral information is a more stable descriptor of an object.</a:t>
            </a:r>
          </a:p>
          <a:p>
            <a:r>
              <a:rPr lang="en-US"/>
              <a:t>There is a variety pf hyperspectral databases available.</a:t>
            </a:r>
          </a:p>
          <a:p>
            <a:r>
              <a:rPr lang="en-US"/>
              <a:t>Converting spectral information into color is necessary for many reasons.</a:t>
            </a:r>
            <a:endParaRPr lang="en-US" dirty="0"/>
          </a:p>
        </p:txBody>
      </p:sp>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a:t>	 objectives</a:t>
            </a:r>
            <a:endParaRPr lang="en-US" dirty="0"/>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862573729"/>
              </p:ext>
            </p:extLst>
          </p:nvPr>
        </p:nvGraphicFramePr>
        <p:xfrm>
          <a:off x="628649" y="99178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lstStyle/>
          <a:p>
            <a:r>
              <a:rPr lang="en-US" dirty="0"/>
              <a:t>Color is trinity which implies that what we see is a product of three things: (1) the </a:t>
            </a:r>
            <a:r>
              <a:rPr lang="en-US" b="1" dirty="0"/>
              <a:t>emittance</a:t>
            </a:r>
            <a:r>
              <a:rPr lang="en-US" dirty="0"/>
              <a:t> of the source, (2) </a:t>
            </a:r>
            <a:r>
              <a:rPr lang="en-US" b="1" dirty="0"/>
              <a:t>reflectance</a:t>
            </a:r>
            <a:r>
              <a:rPr lang="en-US" dirty="0"/>
              <a:t> of the object, and (3) the </a:t>
            </a:r>
            <a:r>
              <a:rPr lang="en-US" b="1" dirty="0"/>
              <a:t>sensor sensitivity</a:t>
            </a:r>
            <a:r>
              <a:rPr lang="en-US" dirty="0"/>
              <a:t>. Among the three, only the surface reflectance is the property of the object hence, changing the source and the sensor can totally change how the object looks. This makes the color a subjective property of the object. 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p>
              <a:p>
                <a:pPr marL="0" indent="0">
                  <a:spcBef>
                    <a:spcPts val="600"/>
                  </a:spcBef>
                  <a:spcAft>
                    <a:spcPts val="600"/>
                  </a:spcAft>
                  <a:buNone/>
                </a:pPr>
                <a:endParaRPr lang="en-US" sz="2400" dirty="0"/>
              </a:p>
              <a:p>
                <a:pPr marL="0" indent="0">
                  <a:spcBef>
                    <a:spcPts val="600"/>
                  </a:spcBef>
                  <a:spcAft>
                    <a:spcPts val="600"/>
                  </a:spcAft>
                  <a:buNone/>
                </a:pPr>
                <a:endParaRPr lang="en-US" sz="2400" dirty="0"/>
              </a:p>
              <a:p>
                <a:pPr marL="0" indent="0">
                  <a:spcBef>
                    <a:spcPts val="600"/>
                  </a:spcBef>
                  <a:spcAft>
                    <a:spcPts val="600"/>
                  </a:spcAft>
                  <a:buNone/>
                </a:pPr>
                <a:endParaRPr lang="en-US" sz="2400" dirty="0"/>
              </a:p>
              <a:p>
                <a:pPr marL="0" indent="0">
                  <a:spcBef>
                    <a:spcPts val="600"/>
                  </a:spcBef>
                  <a:spcAft>
                    <a:spcPts val="600"/>
                  </a:spcAft>
                  <a:buNone/>
                </a:pPr>
                <a:endParaRPr lang="en-US" sz="2400" dirty="0"/>
              </a:p>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Sensor Model</a:t>
                </a:r>
                <a:r>
                  <a:rPr lang="en-US" dirty="0">
                    <a:solidFill>
                      <a:srgbClr val="467599"/>
                    </a:solidFill>
                    <a:highlight>
                      <a:srgbClr val="467599"/>
                    </a:highlight>
                    <a:latin typeface="Bahnschrift SemiBold" panose="020B0502040204020203" pitchFamily="34" charset="0"/>
                  </a:rPr>
                  <a:t>.</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𝑉</m:t>
                          </m:r>
                        </m:e>
                        <m:sub>
                          <m:r>
                            <a:rPr lang="en-US" i="1" smtClean="0">
                              <a:latin typeface="Cambria Math" panose="02040503050406030204" pitchFamily="18" charset="0"/>
                            </a:rPr>
                            <m:t>𝑛</m:t>
                          </m:r>
                        </m:sub>
                      </m:sSub>
                      <m:r>
                        <a:rPr lang="en-US" i="1" smtClean="0">
                          <a:latin typeface="Cambria Math" panose="02040503050406030204" pitchFamily="18" charset="0"/>
                        </a:rPr>
                        <m:t>=</m:t>
                      </m:r>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𝐶</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ⅆ</m:t>
                          </m:r>
                          <m:r>
                            <a:rPr lang="en-US" i="1" smtClean="0">
                              <a:latin typeface="Cambria Math" panose="02040503050406030204" pitchFamily="18" charset="0"/>
                            </a:rPr>
                            <m:t>𝜆</m:t>
                          </m:r>
                        </m:e>
                      </m:nary>
                      <m:r>
                        <a:rPr lang="en-US" i="1" smtClean="0">
                          <a:latin typeface="Cambria Math" panose="02040503050406030204" pitchFamily="18" charset="0"/>
                        </a:rPr>
                        <m:t>=</m:t>
                      </m:r>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𝑃</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𝑅</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ⅆ</m:t>
                          </m:r>
                          <m:r>
                            <a:rPr lang="en-US" i="1" smtClean="0">
                              <a:latin typeface="Cambria Math" panose="02040503050406030204" pitchFamily="18" charset="0"/>
                            </a:rPr>
                            <m:t>𝜆</m:t>
                          </m:r>
                        </m:e>
                      </m:nary>
                    </m:oMath>
                  </m:oMathPara>
                </a14:m>
                <a:endParaRPr lang="en-US"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𝑉</m:t>
                              </m:r>
                            </m:e>
                            <m:sub>
                              <m:r>
                                <a:rPr lang="en-US" i="1" smtClean="0">
                                  <a:latin typeface="Cambria Math" panose="02040503050406030204" pitchFamily="18" charset="0"/>
                                </a:rPr>
                                <m:t>𝑛</m:t>
                              </m:r>
                            </m:sub>
                          </m:sSub>
                        </m:e>
                      </m:acc>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𝑃</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𝑅</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ⅆ</m:t>
                              </m:r>
                              <m:r>
                                <a:rPr lang="en-US" i="1" smtClean="0">
                                  <a:latin typeface="Cambria Math" panose="02040503050406030204" pitchFamily="18" charset="0"/>
                                </a:rPr>
                                <m:t>𝜆</m:t>
                              </m:r>
                            </m:e>
                          </m:nary>
                        </m:num>
                        <m:den>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𝑃</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e>
                          </m:nary>
                        </m:den>
                      </m:f>
                    </m:oMath>
                  </m:oMathPara>
                </a14:m>
                <a:endParaRPr lang="en-US" dirty="0"/>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546" t="-2177"/>
                </a:stretch>
              </a:blipFill>
            </p:spPr>
            <p:txBody>
              <a:bodyPr/>
              <a:lstStyle/>
              <a:p>
                <a:r>
                  <a:rPr lang="en-US">
                    <a:noFill/>
                  </a:rPr>
                  <a:t> </a:t>
                </a:r>
              </a:p>
            </p:txBody>
          </p:sp>
        </mc:Fallback>
      </mc:AlternateContent>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008643" y="1369385"/>
            <a:ext cx="1871984" cy="1871984"/>
          </a:xfrm>
          <a:prstGeom prst="rect">
            <a:avLst/>
          </a:prstGeom>
        </p:spPr>
      </p:pic>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674890-64A6-B091-12AD-8AA28A0F1102}"/>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4102" name="Picture 6">
            <a:extLst>
              <a:ext uri="{FF2B5EF4-FFF2-40B4-BE49-F238E27FC236}">
                <a16:creationId xmlns:a16="http://schemas.microsoft.com/office/drawing/2014/main" id="{920CD7B4-4C79-D935-987D-5D2398349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7523"/>
            <a:ext cx="7315200" cy="24355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88485C1-8729-3E30-2359-83D26CBFF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59964"/>
            <a:ext cx="7315200" cy="243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1028" name="Picture 4">
            <a:extLst>
              <a:ext uri="{FF2B5EF4-FFF2-40B4-BE49-F238E27FC236}">
                <a16:creationId xmlns:a16="http://schemas.microsoft.com/office/drawing/2014/main" id="{06E7E2E4-0536-7502-079C-4D87DF14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0907"/>
            <a:ext cx="82296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2" name="Picture 4">
            <a:extLst>
              <a:ext uri="{FF2B5EF4-FFF2-40B4-BE49-F238E27FC236}">
                <a16:creationId xmlns:a16="http://schemas.microsoft.com/office/drawing/2014/main" id="{E6C93E16-00F4-0A0D-70DB-B17D2CC16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726"/>
            <a:ext cx="82296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5EED379B-FF65-3630-18F5-D2A5314C4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726"/>
            <a:ext cx="82296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5EECF7-7EF1-C000-C746-57BFBDC42A1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1293E45C-6FC7-58A4-00F0-09DCED2178AB}"/>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5124" name="Picture 4">
            <a:extLst>
              <a:ext uri="{FF2B5EF4-FFF2-40B4-BE49-F238E27FC236}">
                <a16:creationId xmlns:a16="http://schemas.microsoft.com/office/drawing/2014/main" id="{F53E0606-6345-7883-9907-1CFBFDB40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82638"/>
            <a:ext cx="8229600" cy="50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8722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920</TotalTime>
  <Words>302</Words>
  <Application>Microsoft Office PowerPoint</Application>
  <PresentationFormat>On-screen Show (4:3)</PresentationFormat>
  <Paragraphs>47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Bahnschrift</vt:lpstr>
      <vt:lpstr>Bahnschrift Condensed</vt:lpstr>
      <vt:lpstr>Bahnschrift Light</vt:lpstr>
      <vt:lpstr>Bahnschrift SemiBold</vt:lpstr>
      <vt:lpstr>Bahnschrift SemiBold Condensed</vt:lpstr>
      <vt:lpstr>Calibri</vt:lpstr>
      <vt:lpstr>Cambria Math</vt:lpstr>
      <vt:lpstr>Wingdings</vt:lpstr>
      <vt:lpstr>Office Theme</vt:lpstr>
      <vt:lpstr>PowerPoint Presentation</vt:lpstr>
      <vt:lpstr>  objectives</vt:lpstr>
      <vt:lpstr>Background</vt:lpstr>
      <vt:lpstr>Methodology</vt:lpstr>
      <vt:lpstr>PowerPoint Presentation</vt:lpstr>
      <vt:lpstr>Color Simulation</vt:lpstr>
      <vt:lpstr>PowerPoint Presentation</vt:lpstr>
      <vt:lpstr>PowerPoint Presentation</vt:lpstr>
      <vt:lpstr>PowerPoint Presentation</vt:lpstr>
      <vt:lpstr>PowerPoint Presentation</vt:lpstr>
      <vt:lpstr>Simulations</vt:lpstr>
      <vt:lpstr>More Renditions</vt:lpstr>
      <vt:lpstr>Art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7</cp:revision>
  <dcterms:created xsi:type="dcterms:W3CDTF">2022-05-28T03:01:51Z</dcterms:created>
  <dcterms:modified xsi:type="dcterms:W3CDTF">2022-06-01T16:18:00Z</dcterms:modified>
</cp:coreProperties>
</file>